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57" r:id="rId4"/>
    <p:sldId id="263" r:id="rId5"/>
    <p:sldId id="260" r:id="rId6"/>
    <p:sldId id="261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BF0C-6889-43BE-9283-8992A1E5710C}" type="datetimeFigureOut">
              <a:rPr lang="en-US" smtClean="0"/>
              <a:pPr/>
              <a:t>10/1/2019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230C-B6AB-4BE6-B027-79A5D43FC0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ru-RU" sz="3600" dirty="0"/>
              <a:t> </a:t>
            </a:r>
            <a:r>
              <a:rPr lang="ru-RU" sz="3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ВОДИЧ ЗА АКТИВНО, ЗДРАВО И ПРОДУКТИВНО СТАРЕЊЕ </a:t>
            </a:r>
            <a:endParaRPr lang="en-GB" sz="3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53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357430"/>
            <a:ext cx="58579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5720" y="5929330"/>
            <a:ext cx="1571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1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 Синиша Ђекић</a:t>
            </a:r>
          </a:p>
          <a:p>
            <a:r>
              <a:rPr lang="sr-Cyrl-CS" sz="1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спец. медицине рада</a:t>
            </a:r>
            <a:endParaRPr lang="en-GB" sz="1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ОДРЖАВАЈТЕ ОПТИМАЛНУ ТЕЛЕСНУ МАСУ, СПРЕЧАВАЈТЕ ГОЈАЗНОСТ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ПОТХРАЊЕНОСТ</a:t>
            </a:r>
            <a:r>
              <a:rPr lang="sr-Latn-R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СТАРОСТИ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Правилна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исхрана треба да је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прилагођена смањеним енергетским потребама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адекватном узимању неопходних хранљивих материја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Најмање једанпут недељно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мерите своју телесну тежину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Недостатак апетита, као и наглашен апетит, могу бити одраз физичких и менталних промена које прате старије животно доба, тако да се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због свих наглих промена телесне масе треба обратити лекару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Свакодневна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умерена физичка активност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је посебно важна.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ИЗБЕГАВАЈТЕ ПУШЕЊЕ, АЛКОХОЛ, ПСИХОАКТИВНЕ СУПСТАНЦЕ И ДРУГЕ ЗАВИСНОСТИ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Избегавајте пушење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 цигарете озбиљно штете вашем телу у свакој животној доби;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Пушење доводи до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рака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плућа и многих других врста рака,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болести срца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остеопорозе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бронхитиса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оштећења коже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чини да изгледате и осећате се старије него што јесте;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Алкохол се не сме узимати уз одређене лекове, а количина не би требла да прелази 1 алкохолну јединицу (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1,5dl вина, 3dl пива, 0,3dl жестоког пића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...), не чешће од 2 пута недељно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Залихе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лекова треба чувати у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адекватним ормарићима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кутијама на закључавање (нарочито оне који делују на душевно здравље); терапију бола одређује лекар; лекови се не узимају самоиницијативно.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БУДИТЕ СТАЛНО РАДНО АКТИВНИ И НАКОН ПЕНЗИОНИСАЊА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зависности од ваше професије, можете остати активни са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краћим радним временом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или у улози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саветника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Преквалификујте 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 друге професије или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покрените сопствени посао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Бавите се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волонтерским радом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развијте алтруизам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помажући људима у невољи;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Бавите се риболовом, баштованством, гајите органску храну...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БУДИТЕ ОПТИМИСТИЧНИ, ГАЈИТЕ ВЕДАР ПОГЛЕД НА СВЕТ И ШТО ВИШЕ СЕ СМЕЈТЕ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Радите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све оно што вас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усрећује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поправља вам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расположење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Дружите се са особама које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шире оптимизам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које могу да вас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орасположе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насмеју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Учествујте у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културно-забавним и рекреативним активностима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(драмске, плесне, певачке и музичке групе, радионице старијих са старијима и младих са старијима...).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ШИРИТЕ ДОБРОТУ И ЉУБАВ ЗА ПОРОДИЦУ, ЗА МЛАДЕ И СТАРИЈЕ ОКО СЕБЕ И ЗА ПОСАО КОЈИ ОБАВЉАТЕ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Емпатија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алтруизам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усрећују и мотивишу особу која их пружа, али и особе и животиње према којима је та емпатија упућена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Кроз дружење, волонтирање у хуманитарне сврхе, помоћ млађима у учењу и провођењу слободног времена, бригу о животињама и биљкама, ангажовање у удружењима грађана (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културно-уметничка друштва, Црвени крст, удружења зелених, планинари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...) и при конфесијама.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ПОБЕДИТЕ УСАМЉЕНОСТ И СТРЕС 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1497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Много је тешких изазова као што су губитак вољених, зависност од других, оштећено здравље... Упркос свим тим стварима, добро је да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останемо јаки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покушамо да се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крећемо кроз изазове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али и да умемо да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потражимо помоћ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Подсетите 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ствари за које сте још увек захвални, као што су породица и пријатељи, а ако их нема, пронађите нове подстицаје и упоришта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Повежите 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са другим особама које можда пролазе кроз сличне проблеме као и ви, у групама за подршку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волонтирати у заједници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(удружења грађана, црква...), што ће вам помоћи да се мање усмеравате на сопствене тешкоће и дружите се са људима;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Проводите време са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најмање једном особом дневно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r-Latn-R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Бирајте садржаје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 телевизији, штампи и интернету, тако да избегнете константно излагање стресу;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Пронађите своју сврху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 још увек имате много тога да допринесете свету (нпр. ако имате унуке или блиску децу,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преузмите неке примерене обавезе или само повремене задатке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који ће вас испунити, родитељима олакшати а допринети развоју деце);</a:t>
            </a: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Сада би било сјајно време да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напишете своје мемоаре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размишљајући о искуствима вашег живота и лекцијама које сте научили из њих;</a:t>
            </a:r>
            <a:endParaRPr lang="sr-Latn-R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Можете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путовати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ићи на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излете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или на нови начин упознати свој град или своју земљу, или можете научити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нови језик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лакши спорт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музички инструмент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Сада имате времена да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посетите музеје и галерије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одете на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концерт или представу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(ове активности ће вам помоћи да задржите осећај радости), а многи од њих су потпуно бесплатни.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ЛИЧНА ХИГИЈЕНА И ХИГИЈЕНА ОКОЛИНЕ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2800" b="1" dirty="0"/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Највжаније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је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једанпут дневно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одржавати хигијену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целог тела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туширањем, најмање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два пута дневно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одржавати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хигијену усне дупље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и водити рачуна да су коса, бркови и брада уредни а нокти подрезани, без оштећења коже (креме и млека за кожу, као и масирање, могу спречити сувоћу и пуцање);</a:t>
            </a:r>
          </a:p>
          <a:p>
            <a:r>
              <a:rPr lang="ru-RU" sz="3100" dirty="0">
                <a:latin typeface="Arial" pitchFamily="34" charset="0"/>
                <a:cs typeface="Arial" pitchFamily="34" charset="0"/>
              </a:rPr>
              <a:t>Лична хигијена је неопходна из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здравствених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али и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естетских разлога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који доприносе да се особа осећа боље и расположеније, а доприноси стварању лепшег и позитивнијег утиска на околину;</a:t>
            </a:r>
          </a:p>
          <a:p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Постељина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 треба да се мења најмање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пута месечно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(пожељно и чешће) а хигијена подова и санитарних просторија више пута недељно, употребом препарата на бази хлора и за скидање каменца;</a:t>
            </a:r>
          </a:p>
          <a:p>
            <a:r>
              <a:rPr lang="ru-RU" sz="3100" dirty="0">
                <a:latin typeface="Arial" pitchFamily="34" charset="0"/>
                <a:cs typeface="Arial" pitchFamily="34" charset="0"/>
              </a:rPr>
              <a:t>Лична хигијена и хигијена околине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чува ваше здравље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спречава заразне болести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ПРЕВЕНЦИЈА ПАД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Прилагођавање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простора </a:t>
            </a:r>
            <a:r>
              <a:rPr lang="ru-RU" dirty="0">
                <a:latin typeface="Arial" pitchFamily="34" charset="0"/>
                <a:cs typeface="Arial" pitchFamily="34" charset="0"/>
              </a:rPr>
              <a:t>у којима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 борави </a:t>
            </a:r>
            <a:r>
              <a:rPr lang="ru-RU" dirty="0">
                <a:latin typeface="Arial" pitchFamily="34" charset="0"/>
                <a:cs typeface="Arial" pitchFamily="34" charset="0"/>
              </a:rPr>
              <a:t>има велики значај у спречавању падова а самим тим и повреда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Уклонити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запрљане површине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препреке</a:t>
            </a:r>
            <a:r>
              <a:rPr lang="ru-RU" dirty="0">
                <a:latin typeface="Arial" pitchFamily="34" charset="0"/>
                <a:cs typeface="Arial" pitchFamily="34" charset="0"/>
              </a:rPr>
              <a:t> у простору где боравите;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Подови у стану не смеју да буду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влажни и клизави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Теписи и простирке морају да буду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фиксиране за под </a:t>
            </a:r>
            <a:r>
              <a:rPr lang="ru-RU" dirty="0">
                <a:latin typeface="Arial" pitchFamily="34" charset="0"/>
                <a:cs typeface="Arial" pitchFamily="34" charset="0"/>
              </a:rPr>
              <a:t>(не треба да имају високе рубове, да буду поцепани, да из њих вире нити);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Кухиње треба да буду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добро осветљене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а употреба висећих кухињских елемената не треба да захтева пењање;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Осветљење у стану треба да 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равномерно осветљава цео простор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Степениште мора бити добро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осветљено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а прекидачи треба да буду постављени на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оба краја степеништа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(боја прекидача треба да буде у контрасту са бојом зидова);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Рукохвати за степениште треба да буду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дуж целог степеништа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са обе стране, од материјала који није клизав;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Висина степеника не треба да буде превелика;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 купатилу, на поду,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смеју да се налазе простирке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у кадама су неопходни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гумени подметачи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а на зиду поред каде и WC шоље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поставити рукохвате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Кревет не треба да буде превисок.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Ова брошура је настала у оквиру пројекта ,,Водич за активно и здраво старење у 2019 год” подржано средствима Г</a:t>
            </a:r>
            <a:r>
              <a:rPr lang="sr-Cyrl-R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радске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Управе за здравство Града</a:t>
            </a:r>
            <a:r>
              <a:rPr lang="en-GB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Новог Сада.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en-GB" b="1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ПРИДРЖАВАЈТЕ СЕ УПУТСТАВА ЛЕКАРА ЗА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ЛЕЧЕЊЕ И УЗИМАЊЕ ЛЕКОВА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Редовно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посећујте свог изабраног лекара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пратите препоруке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које вам даје (вакцинација против грипа, провера крвног притиска и шећера у крви и други превентивни прегледи);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Редовно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користите прописану терапију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придржавајте се савета лекара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 вези са исхраном и здравим начином живота.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ПРЕНЕСИТЕ СВОЈЕ УМЕЋЕ, ЗНАЊЕ, РАДНО И ЖИВОТНО ИСКУСТВО НА МЛАЂЕ И ДРУГЕ СТАРИЈЕ 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Стиче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уважавање и поштовање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од стране породице и заједнице;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Као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ментор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можете помоћи неком да унапреди своје образовање;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Подучавањем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одржавате сопствену меморију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елоквенцију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мотивацију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осећај корисности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Искуство је драгоцено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може да се купи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2571744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    </a:t>
            </a:r>
            <a:r>
              <a:rPr lang="sr-Cyrl-CS" sz="1600" dirty="0" smtClean="0"/>
              <a:t>ПАЗИ </a:t>
            </a:r>
            <a:r>
              <a:rPr lang="sr-Cyrl-CS" sz="1600" dirty="0"/>
              <a:t>НА КЛИЗАВ ПОД!</a:t>
            </a:r>
            <a:endParaRPr lang="en-GB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42852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286116" y="2571744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НЕРЕД НА ПОДУ JЕ ОПАСАН!</a:t>
            </a:r>
          </a:p>
          <a:p>
            <a:r>
              <a:rPr lang="sr-Cyrl-CS" sz="1600" dirty="0"/>
              <a:t>БУДИТЕ УРЕДНИ!</a:t>
            </a:r>
            <a:endParaRPr lang="en-GB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5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500826" y="2571744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ИЗБЕГНИТЕ САПЛИТАЊЕ: ФИКСИРАЈТЕ ПОДНЕ ПРОСТИРКЕ И ТЕПИХЕ!</a:t>
            </a:r>
            <a:endParaRPr lang="en-GB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85720" y="5929330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ПЕЊИТЕ СЕ НА СТОЛИЦУ!</a:t>
            </a:r>
          </a:p>
          <a:p>
            <a:r>
              <a:rPr lang="sr-Cyrl-CS" dirty="0"/>
              <a:t>ЗАМОЛИТЕ ЗА ПОМОЋ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357562"/>
            <a:ext cx="2719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428992" y="5857892"/>
            <a:ext cx="280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/>
              <a:t>ОПРЕЗНО ПРИЛИКОМ </a:t>
            </a:r>
            <a:endParaRPr lang="en-GB" dirty="0" smtClean="0"/>
          </a:p>
          <a:p>
            <a:r>
              <a:rPr lang="sr-Cyrl-CS" dirty="0" smtClean="0"/>
              <a:t>КУПАЊА</a:t>
            </a:r>
            <a:r>
              <a:rPr lang="sr-Cyrl-CS" dirty="0"/>
              <a:t>!</a:t>
            </a:r>
            <a:endParaRPr lang="en-GB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35756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6572264" y="585789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НЕКА </a:t>
            </a:r>
            <a:r>
              <a:rPr lang="ru-RU" dirty="0"/>
              <a:t>ВАМ </a:t>
            </a:r>
            <a:r>
              <a:rPr lang="ru-RU" dirty="0" smtClean="0"/>
              <a:t>НАОЧАРЕ</a:t>
            </a:r>
            <a:r>
              <a:rPr lang="en-GB" dirty="0" smtClean="0"/>
              <a:t> </a:t>
            </a:r>
            <a:r>
              <a:rPr lang="ru-RU" dirty="0" smtClean="0"/>
              <a:t> </a:t>
            </a:r>
            <a:r>
              <a:rPr lang="en-GB" dirty="0" smtClean="0"/>
              <a:t>   </a:t>
            </a:r>
            <a:r>
              <a:rPr lang="ru-RU" dirty="0" smtClean="0"/>
              <a:t>УВЕК </a:t>
            </a:r>
            <a:r>
              <a:rPr lang="ru-RU" dirty="0"/>
              <a:t>БУДУ ЧИСТЕ!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2786059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/>
              <a:t>НЕ ЖУРИТЕ ПРИЛИКОМ УСТАЈАЊА!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9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8992" y="2786059"/>
            <a:ext cx="311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ПАЗИТЕ, ГАЈТАН МОЖЕ </a:t>
            </a:r>
            <a:r>
              <a:rPr lang="en-GB" dirty="0" smtClean="0"/>
              <a:t>       </a:t>
            </a:r>
            <a:r>
              <a:rPr lang="ru-RU" dirty="0" smtClean="0"/>
              <a:t>БИТИ </a:t>
            </a:r>
            <a:r>
              <a:rPr lang="ru-RU" dirty="0"/>
              <a:t>ОПАСАН!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286512" y="2786058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/>
              <a:t>ПАЗИТЕ НА ИВИЧЊАК!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„Определимо се за здраво старење, а то је способност да радимо ствари које су нам важне, што дуже.“</a:t>
            </a:r>
            <a:r>
              <a:rPr lang="en-GB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(Светска здравствена организација)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Старење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није болест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већ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нормална, физиолошка, појава и сигурна будућност готово сваког човека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Зато је мудри људи доживљавају и као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привилегију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Колико брзо и на који начин старимо зависи од генетике појединца, али и од примене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позитивног здравственог понашања током целог живота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Старост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се дели на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три раздобља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(65-74 године),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средњу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(75-84 године) и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дубоку старост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(од 85 године), када долази до успоравања физиолошких процеса у телу и знатнијег испољавања хроничних незаразних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болести.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Захваљујући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развоју медицине,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популација старијих људи у свету је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све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бројнија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Дан старијих особа се обележава 1 октобра.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СМЕРНИЦЕ ЗА АКТИВНО, ЗДРАВО </a:t>
            </a:r>
            <a:b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ПРОДУКТИВНО СТАРЕЊЕ 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СТАЛНА ФИЗИЧКА АКТИВНОСТ, </a:t>
            </a:r>
            <a:b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r-Cyrl-C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ЦЕЛОГ ЖИВОТА</a:t>
            </a:r>
            <a:endParaRPr lang="en-GB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Пожељно је да код старијих особа физичка активност буде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стручно вођена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надзирана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те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програмирана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у односу на трајање, интензитет оптерећења, здравствено стање и функционалну способност старије особе;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Cyrl-CS" sz="2200" dirty="0" smtClean="0">
                <a:latin typeface="Arial" pitchFamily="34" charset="0"/>
                <a:cs typeface="Arial" pitchFamily="34" charset="0"/>
              </a:rPr>
              <a:t>Спроводи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се континуирана физичка активност, барем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2-3 пута недељно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примереног трајања (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15-30 минута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Потребно је одредити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оптимални интензитет вежбања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(зависно од здравља, функционалне способности, доби, пола, ранијег бављења физичком активношћу и др);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избору физичке активности предност се даје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садржајима у природи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који стимулишу побољшање рада срца, крвотока, дисања (нпр. шетње, баштованство, справе за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вежбање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 отвореном, пливање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...);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CS" sz="2200" dirty="0">
                <a:latin typeface="Arial" pitchFamily="34" charset="0"/>
                <a:cs typeface="Arial" pitchFamily="34" charset="0"/>
              </a:rPr>
              <a:t>У сврху лечења невољног отицања мокраће, примењују се </a:t>
            </a:r>
            <a:r>
              <a:rPr lang="sr-Cyrl-C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Кегелове вежбе </a:t>
            </a:r>
            <a:r>
              <a:rPr lang="sr-Cyrl-CS" sz="2200" dirty="0">
                <a:latin typeface="Arial" pitchFamily="34" charset="0"/>
                <a:cs typeface="Arial" pitchFamily="34" charset="0"/>
              </a:rPr>
              <a:t>за јачање мишића око карлице, који, када се оснаже, боље подржавају мокраћну цев.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РЕДОВНА ФИЗИЧКА АКТИВНОСТ ИМА МНОГЕ ПРЕДНОСТИ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2864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Одржава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снагу и еластичност мишићне масе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издржљивост костију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побољшава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флексибилност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равнотежу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добро држање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што све продужава независност у кретању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Одржава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добру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циркулацију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регулише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крвни притисак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шећер у крви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Лучење „добрих“ хормонa, познатих као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ендорфини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који побољшавају расположење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sr-Cyrl-CS" sz="2200" dirty="0">
                <a:latin typeface="Arial" pitchFamily="34" charset="0"/>
                <a:cs typeface="Arial" pitchFamily="34" charset="0"/>
              </a:rPr>
              <a:t>Спречава </a:t>
            </a:r>
            <a:r>
              <a:rPr lang="sr-Cyrl-C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губитак памћења </a:t>
            </a:r>
            <a:r>
              <a:rPr lang="sr-Cyrl-CS" sz="2200" dirty="0">
                <a:latin typeface="Arial" pitchFamily="34" charset="0"/>
                <a:cs typeface="Arial" pitchFamily="34" charset="0"/>
              </a:rPr>
              <a:t>(деменција</a:t>
            </a:r>
            <a:r>
              <a:rPr lang="sr-Cyrl-CS" sz="2200" dirty="0" smtClean="0">
                <a:latin typeface="Arial" pitchFamily="34" charset="0"/>
                <a:cs typeface="Arial" pitchFamily="34" charset="0"/>
              </a:rPr>
              <a:t>);</a:t>
            </a:r>
            <a:endParaRPr lang="sr-Cyrl-CS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Помаже у смањењу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хроничног бола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Регулише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метаболизам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побољшава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пражњење црева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sr-Cyrl-CS" sz="2200" dirty="0" smtClean="0">
                <a:latin typeface="Arial" pitchFamily="34" charset="0"/>
                <a:cs typeface="Arial" pitchFamily="34" charset="0"/>
              </a:rPr>
              <a:t>Побољшава </a:t>
            </a:r>
            <a:r>
              <a:rPr lang="sr-Cyrl-C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квалитет сна</a:t>
            </a:r>
            <a:r>
              <a:rPr lang="sr-Cyrl-C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sr-Cyrl-CS" sz="2200" dirty="0" smtClean="0">
                <a:latin typeface="Arial" pitchFamily="34" charset="0"/>
                <a:cs typeface="Arial" pitchFamily="34" charset="0"/>
              </a:rPr>
              <a:t>Јача </a:t>
            </a:r>
            <a:r>
              <a:rPr lang="sr-Cyrl-C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имунолошки систем</a:t>
            </a:r>
            <a:r>
              <a:rPr lang="sr-Cyrl-C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Ствара прилике за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дружење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чвршће повезивање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итд.</a:t>
            </a:r>
            <a:endParaRPr lang="en-GB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СТАЛНА ПСИХИЧКА АКТИВНОСТ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1" y="1142984"/>
            <a:ext cx="8791695" cy="5643602"/>
          </a:xfrm>
        </p:spPr>
        <p:txBody>
          <a:bodyPr>
            <a:no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Подразумева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доживотно учење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 стицање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нових знања и вештина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Трудите се да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што више читате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(старији људи су бесплатни корисници библиотека), решавате укрштене речи (ребусе, судоку, квизове...), играте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шах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игре са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картама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друштвене игре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опробајте се у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писању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(породичне приче, рецепти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...);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Унапређујте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уметничке способности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(сликање, вајање, певање у хору, свирање, плес, примењене технике...),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научите страни језик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упознајте се са радом на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рачунару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интернету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„паметном“ телефону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или унапредите своја знања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Направите или боље опремите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породично стабло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албум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Нека ваш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мозак буде активан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храњење ваше креативности је кључно, поготово када сте у пензији.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ВОДИТЕ РАЧУНА </a:t>
            </a:r>
            <a:r>
              <a:rPr lang="sr-Cyrl-C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ПРАВИЛНОЈ </a:t>
            </a:r>
            <a:r>
              <a:rPr lang="sr-Cyrl-C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ИСХРАНИ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en-GB" dirty="0" smtClean="0"/>
          </a:p>
          <a:p>
            <a:pPr>
              <a:buNone/>
            </a:pPr>
            <a:r>
              <a:rPr lang="ru-RU" sz="8800" dirty="0" smtClean="0"/>
              <a:t> </a:t>
            </a:r>
            <a:r>
              <a:rPr lang="en-GB" sz="8800" dirty="0" smtClean="0"/>
              <a:t>     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Правилна исхрана за старије од 65 година је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рестриктивна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калоријској вредности 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(подразумева унос који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сме бити већи од 1500 килокалорија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, с обзиром да се са доби смањује базални метаболизам):</a:t>
            </a:r>
            <a:endParaRPr lang="en-GB" sz="8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8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800" dirty="0" smtClean="0">
                <a:latin typeface="Arial" pitchFamily="34" charset="0"/>
                <a:cs typeface="Arial" pitchFamily="34" charset="0"/>
              </a:rPr>
              <a:t>Пратите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упутства лекара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, нарочито код шећерне болести, повишеног крвног притиска, бубрежне слабости итд;</a:t>
            </a:r>
            <a:endParaRPr lang="en-GB" sz="8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8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800" u="sng" dirty="0" smtClean="0">
                <a:latin typeface="Arial" pitchFamily="34" charset="0"/>
                <a:cs typeface="Arial" pitchFamily="34" charset="0"/>
              </a:rPr>
              <a:t>Доручкујте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воће и безмасне млечне производе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8800" u="sng" dirty="0" smtClean="0">
                <a:latin typeface="Arial" pitchFamily="34" charset="0"/>
                <a:cs typeface="Arial" pitchFamily="34" charset="0"/>
              </a:rPr>
              <a:t>ручајте 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што више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поврћа и рибе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, а за </a:t>
            </a:r>
            <a:r>
              <a:rPr lang="ru-RU" sz="8800" u="sng" dirty="0" smtClean="0">
                <a:latin typeface="Arial" pitchFamily="34" charset="0"/>
                <a:cs typeface="Arial" pitchFamily="34" charset="0"/>
              </a:rPr>
              <a:t>вечеру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 узимајте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мању количину хране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, најкасније три сата пре спавања, по могућности увек у исто време;</a:t>
            </a:r>
            <a:endParaRPr lang="en-GB" sz="8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8800" dirty="0" smtClean="0">
                <a:latin typeface="Arial" pitchFamily="34" charset="0"/>
                <a:cs typeface="Arial" pitchFamily="34" charset="0"/>
              </a:rPr>
              <a:t>Редовно у исхрани користите </a:t>
            </a:r>
            <a:r>
              <a:rPr lang="ru-RU" sz="8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поврће, воће, рибу и бело месо без кожице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 (најбоље сезонско, свеже и из домаћег узгоја);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/>
          </a:bodyPr>
          <a:lstStyle/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Смањите унос „5 Б“ у храни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бело брашно, бели шећер, бели пиринач, со и свињску маст (користите хладно цеђена уља од маслине, сунцокрета, уљане репице...);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Уносите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литре дневно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незаслађене течности, најбоље чисте воде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Водите рачуна о примереном уносу немасног млека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(&lt;1% млечне масти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), немасног сира, јогурта, кефира и орашастих плодова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Повећајте унос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поврћа и хране богате влакнима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Храну припремајте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кувањем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без запршке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избегавајте поховану и пржену храну.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1872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ВОДИЧ ЗА АКТИВНО, ЗДРАВО И ПРОДУКТИВНО СТАРЕЊЕ </vt:lpstr>
      <vt:lpstr>Slide 2</vt:lpstr>
      <vt:lpstr>Slide 3</vt:lpstr>
      <vt:lpstr>СМЕРНИЦЕ ЗА АКТИВНО, ЗДРАВО  И ПРОДУКТИВНО СТАРЕЊЕ </vt:lpstr>
      <vt:lpstr>Slide 5</vt:lpstr>
      <vt:lpstr>РЕДОВНА ФИЗИЧКА АКТИВНОСТ ИМА МНОГЕ ПРЕДНОСТИ</vt:lpstr>
      <vt:lpstr>СТАЛНА ПСИХИЧКА АКТИВНОСТ</vt:lpstr>
      <vt:lpstr>ВОДИТЕ РАЧУНА О ПРАВИЛНОЈ ИСХРАНИ</vt:lpstr>
      <vt:lpstr>Slide 9</vt:lpstr>
      <vt:lpstr>ОДРЖАВАЈТЕ ОПТИМАЛНУ ТЕЛЕСНУ МАСУ, СПРЕЧАВАЈТЕ ГОЈАЗНОСТ И ПОТХРАЊЕНОСТ У СТАРОСТИ</vt:lpstr>
      <vt:lpstr>ИЗБЕГАВАЈТЕ ПУШЕЊЕ, АЛКОХОЛ, ПСИХОАКТИВНЕ СУПСТАНЦЕ И ДРУГЕ ЗАВИСНОСТИ</vt:lpstr>
      <vt:lpstr>БУДИТЕ СТАЛНО РАДНО АКТИВНИ И НАКОН ПЕНЗИОНИСАЊА</vt:lpstr>
      <vt:lpstr>БУДИТЕ ОПТИМИСТИЧНИ, ГАЈИТЕ ВЕДАР ПОГЛЕД НА СВЕТ И ШТО ВИШЕ СЕ СМЕЈТЕ</vt:lpstr>
      <vt:lpstr>ШИРИТЕ ДОБРОТУ И ЉУБАВ ЗА ПОРОДИЦУ, ЗА МЛАДЕ И СТАРИЈЕ ОКО СЕБЕ И ЗА ПОСАО КОЈИ ОБАВЉАТЕ</vt:lpstr>
      <vt:lpstr>ПОБЕДИТЕ УСАМЉЕНОСТ И СТРЕС </vt:lpstr>
      <vt:lpstr>Slide 16</vt:lpstr>
      <vt:lpstr>ЛИЧНА ХИГИЈЕНА И ХИГИЈЕНА ОКОЛИНЕ</vt:lpstr>
      <vt:lpstr>ПРЕВЕНЦИЈА ПАДOВА</vt:lpstr>
      <vt:lpstr>Slide 19</vt:lpstr>
      <vt:lpstr>ПРИДРЖАВАЈТЕ СЕ УПУТСТАВА ЛЕКАРА ЗА ЛЕЧЕЊЕ И УЗИМАЊЕ ЛЕКОВА</vt:lpstr>
      <vt:lpstr>ПРЕНЕСИТЕ СВОЈЕ УМЕЋЕ, ЗНАЊЕ, РАДНО И ЖИВОТНО ИСКУСТВО НА МЛАЂЕ И ДРУГЕ СТАРИЈЕ </vt:lpstr>
      <vt:lpstr>Slide 22</vt:lpstr>
      <vt:lpstr>Slide 23</vt:lpstr>
      <vt:lpstr>„Определимо се за здраво старење, а то је способност да радимо ствари које су нам важне, што дуже.“  (Светска здравствена организација)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ВОДИЧ ЗА АКТИВНО, ЗДРАВО И ПРОДУКТИВНО СТАРЕЊЕ</dc:title>
  <dc:creator>ZAJEDNICKI</dc:creator>
  <cp:lastModifiedBy>ZAJEDNICKI</cp:lastModifiedBy>
  <cp:revision>55</cp:revision>
  <dcterms:created xsi:type="dcterms:W3CDTF">2019-09-27T08:33:25Z</dcterms:created>
  <dcterms:modified xsi:type="dcterms:W3CDTF">2019-10-01T06:03:00Z</dcterms:modified>
</cp:coreProperties>
</file>